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6" r:id="rId10"/>
    <p:sldId id="257" r:id="rId11"/>
    <p:sldId id="264" r:id="rId12"/>
    <p:sldId id="267" r:id="rId13"/>
    <p:sldId id="268" r:id="rId14"/>
    <p:sldId id="270" r:id="rId15"/>
    <p:sldId id="269" r:id="rId16"/>
    <p:sldId id="27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4357718"/>
          </a:xfrm>
        </p:spPr>
        <p:txBody>
          <a:bodyPr>
            <a:normAutofit/>
          </a:bodyPr>
          <a:lstStyle/>
          <a:p>
            <a:r>
              <a:rPr lang="tr-TR" sz="5500" b="1" i="1" dirty="0" smtClean="0"/>
              <a:t>SINAV KAYGISI</a:t>
            </a:r>
            <a:br>
              <a:rPr lang="tr-TR" sz="5500" b="1" i="1" dirty="0" smtClean="0"/>
            </a:br>
            <a:r>
              <a:rPr lang="tr-TR" sz="5500" b="1" i="1" dirty="0" smtClean="0"/>
              <a:t/>
            </a:r>
            <a:br>
              <a:rPr lang="tr-TR" sz="5500" b="1" i="1" dirty="0" smtClean="0"/>
            </a:br>
            <a:r>
              <a:rPr lang="tr-TR" sz="5500" b="1" i="1" dirty="0" smtClean="0"/>
              <a:t>VE</a:t>
            </a:r>
            <a:br>
              <a:rPr lang="tr-TR" sz="5500" b="1" i="1" dirty="0" smtClean="0"/>
            </a:br>
            <a:r>
              <a:rPr lang="tr-TR" sz="5500" b="1" i="1" dirty="0" smtClean="0"/>
              <a:t/>
            </a:r>
            <a:br>
              <a:rPr lang="tr-TR" sz="5500" b="1" i="1" dirty="0" smtClean="0"/>
            </a:br>
            <a:r>
              <a:rPr lang="tr-TR" sz="5500" b="1" i="1" dirty="0" smtClean="0"/>
              <a:t>BAŞ ETME YOLLARI</a:t>
            </a:r>
            <a:endParaRPr lang="tr-TR" sz="55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286412"/>
          </a:xfrm>
        </p:spPr>
        <p:txBody>
          <a:bodyPr>
            <a:normAutofit/>
          </a:bodyPr>
          <a:lstStyle/>
          <a:p>
            <a:r>
              <a:rPr lang="tr-TR" sz="5500" b="1" dirty="0" smtClean="0"/>
              <a:t>“SINAV”</a:t>
            </a:r>
            <a:br>
              <a:rPr lang="tr-TR" sz="5500" b="1" dirty="0" smtClean="0"/>
            </a:br>
            <a:r>
              <a:rPr lang="tr-TR" sz="5500" b="1" dirty="0" smtClean="0"/>
              <a:t/>
            </a:r>
            <a:br>
              <a:rPr lang="tr-TR" sz="5500" b="1" dirty="0" smtClean="0"/>
            </a:br>
            <a:r>
              <a:rPr lang="tr-TR" sz="5500" b="1" dirty="0" smtClean="0"/>
              <a:t> SİZİN İÇİN NE ANLAMA</a:t>
            </a:r>
            <a:br>
              <a:rPr lang="tr-TR" sz="5500" b="1" dirty="0" smtClean="0"/>
            </a:br>
            <a:r>
              <a:rPr lang="tr-TR" sz="5500" b="1" dirty="0" smtClean="0"/>
              <a:t/>
            </a:r>
            <a:br>
              <a:rPr lang="tr-TR" sz="5500" b="1" dirty="0" smtClean="0"/>
            </a:br>
            <a:r>
              <a:rPr lang="tr-TR" sz="5500" b="1" dirty="0" smtClean="0"/>
              <a:t> GELİYOR?</a:t>
            </a:r>
            <a:endParaRPr lang="tr-TR" sz="55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OLUMSUZ DÜŞÜNCELER YERİNE SAĞLIKLI DÜŞÜNCELER OLUŞTURMA</a:t>
            </a:r>
            <a:endParaRPr lang="tr-TR" b="1" dirty="0"/>
          </a:p>
        </p:txBody>
      </p:sp>
      <p:grpSp>
        <p:nvGrpSpPr>
          <p:cNvPr id="4" name="Group 30"/>
          <p:cNvGrpSpPr/>
          <p:nvPr/>
        </p:nvGrpSpPr>
        <p:grpSpPr>
          <a:xfrm>
            <a:off x="228608" y="1711483"/>
            <a:ext cx="4343392" cy="442674"/>
            <a:chOff x="4437053" y="2292645"/>
            <a:chExt cx="1515768" cy="1790050"/>
          </a:xfrm>
        </p:grpSpPr>
        <p:grpSp>
          <p:nvGrpSpPr>
            <p:cNvPr id="5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6" name="TextBox 9"/>
            <p:cNvSpPr txBox="1"/>
            <p:nvPr/>
          </p:nvSpPr>
          <p:spPr>
            <a:xfrm>
              <a:off x="4551966" y="2292645"/>
              <a:ext cx="1283193" cy="1790050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</a:rPr>
                <a:t>Sınavda Başarısız Olacağım</a:t>
              </a:r>
            </a:p>
          </p:txBody>
        </p:sp>
      </p:grpSp>
      <p:grpSp>
        <p:nvGrpSpPr>
          <p:cNvPr id="9" name="Group 27"/>
          <p:cNvGrpSpPr/>
          <p:nvPr/>
        </p:nvGrpSpPr>
        <p:grpSpPr>
          <a:xfrm>
            <a:off x="5000628" y="1643050"/>
            <a:ext cx="3929057" cy="785820"/>
            <a:chOff x="6361555" y="2129496"/>
            <a:chExt cx="1515768" cy="1920057"/>
          </a:xfrm>
        </p:grpSpPr>
        <p:grpSp>
          <p:nvGrpSpPr>
            <p:cNvPr id="10" name="Group 13"/>
            <p:cNvGrpSpPr/>
            <p:nvPr/>
          </p:nvGrpSpPr>
          <p:grpSpPr>
            <a:xfrm>
              <a:off x="6361555" y="2129498"/>
              <a:ext cx="1515768" cy="1920055"/>
              <a:chOff x="3979683" y="2570684"/>
              <a:chExt cx="1941921" cy="2459871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3979683" y="2570684"/>
                <a:ext cx="1941921" cy="245987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TextBox 14"/>
            <p:cNvSpPr txBox="1"/>
            <p:nvPr/>
          </p:nvSpPr>
          <p:spPr>
            <a:xfrm>
              <a:off x="6526913" y="2129496"/>
              <a:ext cx="1153954" cy="1747235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bg1"/>
                  </a:solidFill>
                </a:rPr>
                <a:t>Sınavda Elimden Gelenin </a:t>
              </a:r>
              <a:endParaRPr lang="tr-TR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id-ID" b="1" dirty="0" smtClean="0">
                  <a:solidFill>
                    <a:schemeClr val="bg1"/>
                  </a:solidFill>
                </a:rPr>
                <a:t>En İyisini Yapaca</a:t>
              </a:r>
              <a:r>
                <a:rPr lang="tr-TR" b="1" dirty="0" err="1" smtClean="0">
                  <a:solidFill>
                    <a:schemeClr val="bg1"/>
                  </a:solidFill>
                </a:rPr>
                <a:t>ğım</a:t>
              </a:r>
              <a:r>
                <a:rPr lang="tr-TR" b="1" dirty="0" smtClean="0">
                  <a:solidFill>
                    <a:schemeClr val="bg1"/>
                  </a:solidFill>
                </a:rPr>
                <a:t>.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30"/>
          <p:cNvGrpSpPr/>
          <p:nvPr/>
        </p:nvGrpSpPr>
        <p:grpSpPr>
          <a:xfrm>
            <a:off x="214282" y="2530394"/>
            <a:ext cx="4343392" cy="684292"/>
            <a:chOff x="4437053" y="2361719"/>
            <a:chExt cx="1515768" cy="1570954"/>
          </a:xfrm>
        </p:grpSpPr>
        <p:grpSp>
          <p:nvGrpSpPr>
            <p:cNvPr id="15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</p:grpSpPr>
          <p:sp>
            <p:nvSpPr>
              <p:cNvPr id="17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  <p:sp>
            <p:nvSpPr>
              <p:cNvPr id="18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</p:grpSp>
        <p:sp>
          <p:nvSpPr>
            <p:cNvPr id="16" name="TextBox 9"/>
            <p:cNvSpPr txBox="1"/>
            <p:nvPr/>
          </p:nvSpPr>
          <p:spPr>
            <a:xfrm>
              <a:off x="4536775" y="2620651"/>
              <a:ext cx="1283193" cy="1016263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</a:rPr>
                <a:t>Sınav Zor Olacak</a:t>
              </a:r>
            </a:p>
          </p:txBody>
        </p:sp>
      </p:grpSp>
      <p:grpSp>
        <p:nvGrpSpPr>
          <p:cNvPr id="19" name="Group 27"/>
          <p:cNvGrpSpPr/>
          <p:nvPr/>
        </p:nvGrpSpPr>
        <p:grpSpPr>
          <a:xfrm>
            <a:off x="5072067" y="2571744"/>
            <a:ext cx="3929089" cy="715089"/>
            <a:chOff x="6012037" y="3045042"/>
            <a:chExt cx="1515768" cy="3192051"/>
          </a:xfrm>
        </p:grpSpPr>
        <p:sp>
          <p:nvSpPr>
            <p:cNvPr id="23" name="Rounded Rectangle 12"/>
            <p:cNvSpPr/>
            <p:nvPr/>
          </p:nvSpPr>
          <p:spPr>
            <a:xfrm>
              <a:off x="6012037" y="3045042"/>
              <a:ext cx="1515768" cy="3147765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1" name="TextBox 14"/>
            <p:cNvSpPr txBox="1"/>
            <p:nvPr/>
          </p:nvSpPr>
          <p:spPr>
            <a:xfrm>
              <a:off x="6127177" y="3045042"/>
              <a:ext cx="1061579" cy="319205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bg1"/>
                  </a:solidFill>
                </a:rPr>
                <a:t>Sınavın Zor Yada Kolay Olacağını Bilemem.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30"/>
          <p:cNvGrpSpPr/>
          <p:nvPr/>
        </p:nvGrpSpPr>
        <p:grpSpPr>
          <a:xfrm>
            <a:off x="0" y="3643314"/>
            <a:ext cx="4714876" cy="1214446"/>
            <a:chOff x="4418963" y="2292644"/>
            <a:chExt cx="1541829" cy="3167009"/>
          </a:xfrm>
        </p:grpSpPr>
        <p:grpSp>
          <p:nvGrpSpPr>
            <p:cNvPr id="25" name="Group 8"/>
            <p:cNvGrpSpPr/>
            <p:nvPr/>
          </p:nvGrpSpPr>
          <p:grpSpPr>
            <a:xfrm>
              <a:off x="4437053" y="2361723"/>
              <a:ext cx="1515768" cy="2083257"/>
              <a:chOff x="1934067" y="2570684"/>
              <a:chExt cx="1941921" cy="2668957"/>
            </a:xfrm>
          </p:grpSpPr>
          <p:sp>
            <p:nvSpPr>
              <p:cNvPr id="27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8" name="Rounded Rectangle 7"/>
              <p:cNvSpPr/>
              <p:nvPr/>
            </p:nvSpPr>
            <p:spPr>
              <a:xfrm>
                <a:off x="1934067" y="2570684"/>
                <a:ext cx="1941921" cy="2668957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</p:grpSp>
        <p:sp>
          <p:nvSpPr>
            <p:cNvPr id="26" name="TextBox 9"/>
            <p:cNvSpPr txBox="1"/>
            <p:nvPr/>
          </p:nvSpPr>
          <p:spPr>
            <a:xfrm>
              <a:off x="4418963" y="2292644"/>
              <a:ext cx="1541829" cy="3167009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chemeClr val="bg1"/>
                  </a:solidFill>
                </a:rPr>
                <a:t>Sınavda heyecanlanacağım, dikkatsizlikten hata yapacağım.</a:t>
              </a:r>
              <a:endParaRPr lang="id-ID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7"/>
          <p:cNvGrpSpPr/>
          <p:nvPr/>
        </p:nvGrpSpPr>
        <p:grpSpPr>
          <a:xfrm>
            <a:off x="5072066" y="3714752"/>
            <a:ext cx="3857652" cy="857256"/>
            <a:chOff x="6361555" y="2129498"/>
            <a:chExt cx="1515768" cy="1570954"/>
          </a:xfrm>
        </p:grpSpPr>
        <p:grpSp>
          <p:nvGrpSpPr>
            <p:cNvPr id="30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32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" name="TextBox 14"/>
            <p:cNvSpPr txBox="1"/>
            <p:nvPr/>
          </p:nvSpPr>
          <p:spPr>
            <a:xfrm>
              <a:off x="6425424" y="2207877"/>
              <a:ext cx="1286112" cy="1310428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bg1"/>
                  </a:solidFill>
                </a:rPr>
                <a:t>Heyecanımı Kontrol Edebilirim Ve  Dikkatli Olabilirim..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0"/>
          <p:cNvGrpSpPr/>
          <p:nvPr/>
        </p:nvGrpSpPr>
        <p:grpSpPr>
          <a:xfrm>
            <a:off x="0" y="5108179"/>
            <a:ext cx="4643438" cy="821150"/>
            <a:chOff x="4418963" y="2361719"/>
            <a:chExt cx="1533858" cy="1570954"/>
          </a:xfrm>
        </p:grpSpPr>
        <p:grpSp>
          <p:nvGrpSpPr>
            <p:cNvPr id="35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</p:grpSpPr>
          <p:sp>
            <p:nvSpPr>
              <p:cNvPr id="37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  <p:sp>
            <p:nvSpPr>
              <p:cNvPr id="38" name="Rounded Rectangle 7"/>
              <p:cNvSpPr/>
              <p:nvPr/>
            </p:nvSpPr>
            <p:spPr>
              <a:xfrm>
                <a:off x="1934067" y="2570684"/>
                <a:ext cx="1941921" cy="1868632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</p:grpSp>
        <p:sp>
          <p:nvSpPr>
            <p:cNvPr id="36" name="TextBox 9"/>
            <p:cNvSpPr txBox="1"/>
            <p:nvPr/>
          </p:nvSpPr>
          <p:spPr>
            <a:xfrm>
              <a:off x="4418963" y="2702653"/>
              <a:ext cx="1509827" cy="846886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chemeClr val="bg1"/>
                  </a:solidFill>
                </a:rPr>
                <a:t>Sınav Geleceğimi Belirleyecek</a:t>
              </a:r>
              <a:endParaRPr lang="id-ID" sz="20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27"/>
          <p:cNvGrpSpPr/>
          <p:nvPr/>
        </p:nvGrpSpPr>
        <p:grpSpPr>
          <a:xfrm>
            <a:off x="4929190" y="5143512"/>
            <a:ext cx="4000528" cy="785818"/>
            <a:chOff x="6361555" y="2129498"/>
            <a:chExt cx="1515768" cy="1570954"/>
          </a:xfrm>
        </p:grpSpPr>
        <p:grpSp>
          <p:nvGrpSpPr>
            <p:cNvPr id="40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42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" name="TextBox 14"/>
            <p:cNvSpPr txBox="1"/>
            <p:nvPr/>
          </p:nvSpPr>
          <p:spPr>
            <a:xfrm>
              <a:off x="6520009" y="2207878"/>
              <a:ext cx="1222847" cy="1429557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bg1"/>
                  </a:solidFill>
                </a:rPr>
                <a:t>Sınav Önemli Fakat Geleceğimi </a:t>
              </a:r>
            </a:p>
            <a:p>
              <a:pPr algn="ctr"/>
              <a:r>
                <a:rPr lang="tr-TR" b="1" dirty="0" smtClean="0">
                  <a:solidFill>
                    <a:schemeClr val="bg1"/>
                  </a:solidFill>
                </a:rPr>
                <a:t>Belirlemeyecek.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4" name="Picture 2" descr="D:\MUHAMMED\afiş-broşür-bülten\psd\deneme\şekiller\icon\toplu 48\ti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6072206"/>
            <a:ext cx="785794" cy="785794"/>
          </a:xfrm>
          <a:prstGeom prst="rect">
            <a:avLst/>
          </a:prstGeom>
          <a:noFill/>
        </p:spPr>
      </p:pic>
      <p:pic>
        <p:nvPicPr>
          <p:cNvPr id="45" name="Picture 3" descr="D:\MUHAMMED\afiş-broşür-bülten\psd\deneme\şekiller\icon\toplu 48\cros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6072206"/>
            <a:ext cx="785794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NEFES ALMA EGZERSİZİ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Gözlerinizi Yavaşça Kapayın.</a:t>
            </a:r>
          </a:p>
          <a:p>
            <a:pPr algn="just"/>
            <a:r>
              <a:rPr lang="tr-TR" dirty="0" smtClean="0"/>
              <a:t>Burnunuzdan Yavaşça Nefes Alın.</a:t>
            </a:r>
          </a:p>
          <a:p>
            <a:r>
              <a:rPr lang="tr-TR" dirty="0" smtClean="0"/>
              <a:t>4 Saniye Boyunca Nefesinizi Tutun.</a:t>
            </a:r>
          </a:p>
          <a:p>
            <a:r>
              <a:rPr lang="tr-TR" dirty="0" smtClean="0"/>
              <a:t>Ardından 4 Saniye Boyunca Aldığınız Nefesi Verin.</a:t>
            </a:r>
          </a:p>
          <a:p>
            <a:pPr algn="just"/>
            <a:r>
              <a:rPr lang="tr-TR" dirty="0" smtClean="0"/>
              <a:t>Nefesinizi 4 Saniyede Yavaşça Alın.</a:t>
            </a:r>
          </a:p>
          <a:p>
            <a:r>
              <a:rPr lang="tr-TR" dirty="0" smtClean="0"/>
              <a:t>4 Saniye Boyunca Nefesinizi Tutun.</a:t>
            </a:r>
          </a:p>
          <a:p>
            <a:r>
              <a:rPr lang="tr-TR" dirty="0" smtClean="0"/>
              <a:t>Ardından 4 Saniye Boyunca Aldığınız Nefesi Verin.</a:t>
            </a:r>
          </a:p>
          <a:p>
            <a:r>
              <a:rPr lang="tr-TR" dirty="0" smtClean="0"/>
              <a:t>Nefesi Verdikten Sonra İse 4 Saniye Bekleyip, Aşamalara Yeniden Başlayın.</a:t>
            </a:r>
          </a:p>
          <a:p>
            <a:r>
              <a:rPr lang="tr-TR" altLang="tr-TR" dirty="0" smtClean="0"/>
              <a:t>Nefes </a:t>
            </a:r>
            <a:r>
              <a:rPr lang="tr-TR" altLang="tr-TR" u="sng" dirty="0" smtClean="0"/>
              <a:t>Burundan</a:t>
            </a:r>
            <a:r>
              <a:rPr lang="tr-TR" altLang="tr-TR" dirty="0" smtClean="0"/>
              <a:t> Alınmalı Ve </a:t>
            </a:r>
            <a:r>
              <a:rPr lang="tr-TR" altLang="tr-TR" u="sng" dirty="0" smtClean="0"/>
              <a:t>Ağızdan</a:t>
            </a:r>
            <a:r>
              <a:rPr lang="tr-TR" altLang="tr-TR" dirty="0" smtClean="0"/>
              <a:t> Verilmelidir.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GEVŞEME EGZERSİZLERİ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dirty="0" smtClean="0"/>
              <a:t>Yerinize İyice Ve Rahatça Yerleşin. </a:t>
            </a:r>
          </a:p>
          <a:p>
            <a:r>
              <a:rPr lang="tr-TR" dirty="0" smtClean="0"/>
              <a:t>El Ve Ayak Kaslarınızı Yavaşça Kasın, Yapabildiğiniz Kadar Sıkın. 10’a Kadar Sayın.</a:t>
            </a:r>
          </a:p>
          <a:p>
            <a:r>
              <a:rPr lang="tr-TR" dirty="0" smtClean="0"/>
              <a:t>Bütün Kaslarınızı Yavaşça Gevşetin. Gerginliğin Akışına Odaklanın, Kaslarınızın Gevşek Ve Esnek Oluşunu Hissedin.</a:t>
            </a:r>
          </a:p>
          <a:p>
            <a:r>
              <a:rPr lang="tr-TR" dirty="0" smtClean="0"/>
              <a:t>Bu Gevşek Konumda Bir Sure Bekleyin, Derin Ve Yavaş Nefes Alın.</a:t>
            </a:r>
          </a:p>
          <a:p>
            <a:pPr>
              <a:lnSpc>
                <a:spcPct val="80000"/>
              </a:lnSpc>
            </a:pPr>
            <a:r>
              <a:rPr lang="tr-TR" altLang="tr-TR" dirty="0" smtClean="0"/>
              <a:t>İçinizden "Rahatla Ve Bırak" Deyin Ve Derin Soluk Alın.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ZİHİNDE CANLANDIRMA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Gözlerinizi Kapatın Ve Kendinizi Duygusal Olarak Nerede Rahat Ve Huzurlu Hissediyorsanız O Yerde Olduğunuzu Hayal Ediniz. </a:t>
            </a:r>
          </a:p>
          <a:p>
            <a:pPr>
              <a:buNone/>
            </a:pPr>
            <a:r>
              <a:rPr lang="tr-TR" dirty="0" smtClean="0"/>
              <a:t>		Hayal Ettiğiniz Ortama Çok Olumlu Ayrıntılar İlave Ediniz. </a:t>
            </a:r>
          </a:p>
          <a:p>
            <a:pPr>
              <a:buNone/>
            </a:pPr>
            <a:r>
              <a:rPr lang="tr-TR" dirty="0" smtClean="0"/>
              <a:t>		Bu Düşünceyi Ya Da Canlandırmayı 2-3 Dakika Yapmak Yeterlidir.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 smtClean="0"/>
              <a:t>DÜŞÜNCELERİ DURDURMA TEKNİĞİ</a:t>
            </a:r>
          </a:p>
          <a:p>
            <a:pPr>
              <a:buNone/>
            </a:pPr>
            <a:endParaRPr lang="tr-TR" sz="4000" b="1" dirty="0" smtClean="0"/>
          </a:p>
          <a:p>
            <a:pPr>
              <a:buNone/>
            </a:pPr>
            <a:endParaRPr lang="tr-TR" sz="4000" b="1" dirty="0" smtClean="0"/>
          </a:p>
          <a:p>
            <a:pPr algn="ctr">
              <a:buNone/>
            </a:pPr>
            <a:r>
              <a:rPr lang="tr-TR" sz="4000" b="1" dirty="0" smtClean="0"/>
              <a:t> DİKKATİNİ BAŞKA NOKTALARA ODAKLAMA</a:t>
            </a:r>
          </a:p>
          <a:p>
            <a:endParaRPr lang="tr-TR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119717" y="1714488"/>
            <a:ext cx="9263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KAZLIÇEŞME ABAY KIZ A.İ.H.L</a:t>
            </a:r>
          </a:p>
          <a:p>
            <a:pPr algn="ctr"/>
            <a:endParaRPr lang="tr-TR" sz="3600" b="1" dirty="0" smtClean="0"/>
          </a:p>
          <a:p>
            <a:pPr algn="ctr"/>
            <a:r>
              <a:rPr lang="tr-TR" sz="3600" b="1" dirty="0" smtClean="0"/>
              <a:t>DİNLEDİĞİNİZ </a:t>
            </a:r>
            <a:endParaRPr lang="tr-TR" sz="3600" b="1" dirty="0" smtClean="0"/>
          </a:p>
          <a:p>
            <a:pPr algn="ctr"/>
            <a:endParaRPr lang="tr-TR" sz="3600" b="1" dirty="0" smtClean="0"/>
          </a:p>
          <a:p>
            <a:pPr algn="ctr"/>
            <a:r>
              <a:rPr lang="tr-TR" sz="3600" b="1" dirty="0" smtClean="0"/>
              <a:t>İÇİN TEŞEKKÜR EDERİM</a:t>
            </a:r>
            <a:endParaRPr lang="tr-T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SINAV KAYGISI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2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		</a:t>
            </a:r>
            <a:r>
              <a:rPr lang="tr-TR" dirty="0" smtClean="0"/>
              <a:t>Kaygı, Bireyin Herhangi Bir Uyaranla Karşılaştığında Yaşadığı Fiziksel, Zihinsel Ve Duygusal Değişimlerdir. </a:t>
            </a:r>
          </a:p>
          <a:p>
            <a:pPr>
              <a:buNone/>
            </a:pPr>
            <a:r>
              <a:rPr lang="tr-TR" dirty="0" smtClean="0"/>
              <a:t>		 Sınav Kaygısı, Kaygının Özel Bir Türüdür. Sınav Öncesinde Yaşanan, Stresin Doğurduğu Karmaşık, Fizyolojik Ve Duygusal Tepkilerdir.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0" y="557214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/>
              <a:t>KAYGI DOĞAL BİR DUYGUDUR.</a:t>
            </a:r>
            <a:endParaRPr lang="tr-TR" sz="5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tr-TR" sz="7000" dirty="0" smtClean="0"/>
              <a:t>“KAYGI” </a:t>
            </a:r>
            <a:br>
              <a:rPr lang="tr-TR" sz="7000" dirty="0" smtClean="0"/>
            </a:br>
            <a:r>
              <a:rPr lang="tr-TR" sz="7000" dirty="0" smtClean="0"/>
              <a:t/>
            </a:r>
            <a:br>
              <a:rPr lang="tr-TR" sz="7000" dirty="0" smtClean="0"/>
            </a:br>
            <a:r>
              <a:rPr lang="tr-TR" sz="7000" dirty="0" smtClean="0"/>
              <a:t>GEREKLİ MİDİR?</a:t>
            </a:r>
            <a:endParaRPr lang="tr-TR" sz="7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MERSİN+REHBERLİK+VE+ARAŞTIRMA+MERKEZ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429684" cy="3679017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0" y="2142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KAYGI DÜZEYİ - BAŞARI DURUMU</a:t>
            </a:r>
            <a:endParaRPr lang="tr-TR" sz="4000" b="1" dirty="0"/>
          </a:p>
        </p:txBody>
      </p:sp>
      <p:sp>
        <p:nvSpPr>
          <p:cNvPr id="7" name="6 Dikdörtgen"/>
          <p:cNvSpPr/>
          <p:nvPr/>
        </p:nvSpPr>
        <p:spPr>
          <a:xfrm>
            <a:off x="357158" y="4000504"/>
            <a:ext cx="257176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MOTİVASYON VE İSTEK OLUŞMADIĞINDAN SONUÇLAR </a:t>
            </a:r>
          </a:p>
          <a:p>
            <a:pPr algn="ctr"/>
            <a:r>
              <a:rPr lang="tr-TR" b="1" dirty="0" smtClean="0"/>
              <a:t>OLUMSUZDUR.</a:t>
            </a:r>
            <a:endParaRPr lang="tr-TR" b="1" dirty="0"/>
          </a:p>
        </p:txBody>
      </p:sp>
      <p:sp>
        <p:nvSpPr>
          <p:cNvPr id="8" name="7 Dikdörtgen"/>
          <p:cNvSpPr/>
          <p:nvPr/>
        </p:nvSpPr>
        <p:spPr>
          <a:xfrm>
            <a:off x="3500430" y="4000504"/>
            <a:ext cx="257176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YARATTIĞI MOTİVASYON, İSTEK, KARAR ALMA, ALINAN KARAR DOĞRULTUSUNDA HAREKETE GEÇMEYİ SAĞLAYARAK BİREYİN PERFORMANSINI ARTTIRIR.</a:t>
            </a:r>
            <a:endParaRPr lang="tr-TR" b="1" dirty="0"/>
          </a:p>
        </p:txBody>
      </p:sp>
      <p:sp>
        <p:nvSpPr>
          <p:cNvPr id="9" name="8 Dikdörtgen"/>
          <p:cNvSpPr/>
          <p:nvPr/>
        </p:nvSpPr>
        <p:spPr>
          <a:xfrm>
            <a:off x="6429388" y="4000504"/>
            <a:ext cx="257176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KAYGIYA YENİK DÜŞEN BİREY POTANSİYELİNİ TÜMÜYLE KULLANAMAZ, İSTENEN PERFORMANSI GÖSTEREMEZ</a:t>
            </a:r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SINAV KAYGISINDA YAŞANAN BELİRTİLER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0059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tr-TR" b="1" dirty="0" smtClean="0"/>
              <a:t>BAŞ AĞRISI</a:t>
            </a:r>
          </a:p>
          <a:p>
            <a:pPr algn="ctr"/>
            <a:r>
              <a:rPr lang="tr-TR" b="1" dirty="0" smtClean="0"/>
              <a:t>KARIN AĞRISI</a:t>
            </a:r>
          </a:p>
          <a:p>
            <a:pPr algn="ctr"/>
            <a:r>
              <a:rPr lang="tr-TR" b="1" dirty="0" smtClean="0"/>
              <a:t>MİDE BULANTISI-KUSMA</a:t>
            </a:r>
          </a:p>
          <a:p>
            <a:pPr algn="ctr"/>
            <a:r>
              <a:rPr lang="tr-TR" b="1" dirty="0" smtClean="0"/>
              <a:t>NEFES ALIP-VERMEDE ZORLUK</a:t>
            </a:r>
          </a:p>
          <a:p>
            <a:pPr algn="ctr"/>
            <a:r>
              <a:rPr lang="tr-TR" b="1" dirty="0" smtClean="0"/>
              <a:t>KALP ÇARPINTISI</a:t>
            </a:r>
          </a:p>
          <a:p>
            <a:pPr algn="ctr"/>
            <a:r>
              <a:rPr lang="tr-TR" b="1" dirty="0" smtClean="0"/>
              <a:t>TİTREME</a:t>
            </a:r>
          </a:p>
          <a:p>
            <a:pPr algn="ctr"/>
            <a:r>
              <a:rPr lang="tr-TR" b="1" dirty="0" smtClean="0"/>
              <a:t>KABUS GÖRME, UYKUSUZLUK</a:t>
            </a:r>
          </a:p>
          <a:p>
            <a:pPr algn="ctr"/>
            <a:r>
              <a:rPr lang="tr-TR" b="1" dirty="0" smtClean="0"/>
              <a:t>HEYECAN </a:t>
            </a:r>
          </a:p>
          <a:p>
            <a:pPr algn="ctr"/>
            <a:r>
              <a:rPr lang="tr-TR" b="1" dirty="0" smtClean="0"/>
              <a:t>KOLAY AĞLAMA</a:t>
            </a:r>
          </a:p>
          <a:p>
            <a:pPr algn="ctr"/>
            <a:r>
              <a:rPr lang="tr-TR" b="1" dirty="0" smtClean="0"/>
              <a:t>DİLİN DAMAĞIN KURUMASI</a:t>
            </a:r>
          </a:p>
          <a:p>
            <a:pPr algn="ctr"/>
            <a:r>
              <a:rPr lang="tr-TR" b="1" dirty="0" smtClean="0"/>
              <a:t>KASLARDA GERGİNLİK</a:t>
            </a:r>
          </a:p>
          <a:p>
            <a:pPr algn="ctr"/>
            <a:r>
              <a:rPr lang="tr-TR" b="1" dirty="0" smtClean="0"/>
              <a:t>SIK İDRARA ÇIKMA</a:t>
            </a:r>
          </a:p>
          <a:p>
            <a:pPr algn="ctr"/>
            <a:r>
              <a:rPr lang="tr-TR" b="1" dirty="0" smtClean="0"/>
              <a:t>SOĞUK TERLİ ELLER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8588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SINAV KAYGISININ BAŞLICA NEDENLERİ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Sınava Gereğinden Farklı Anlamlar Yüklemek</a:t>
            </a:r>
          </a:p>
          <a:p>
            <a:r>
              <a:rPr lang="tr-TR" dirty="0" smtClean="0"/>
              <a:t>Sınava Yeterince Hazırlanamama Ve Ya Kötü Çalışma Alışkanlıkları </a:t>
            </a:r>
          </a:p>
          <a:p>
            <a:r>
              <a:rPr lang="tr-TR" dirty="0" smtClean="0"/>
              <a:t>Başarısız Olma Korkusu</a:t>
            </a:r>
          </a:p>
          <a:p>
            <a:r>
              <a:rPr lang="tr-TR" dirty="0" smtClean="0"/>
              <a:t>Mükemmeliyetçi Kişilik Yapısı</a:t>
            </a:r>
          </a:p>
          <a:p>
            <a:r>
              <a:rPr lang="tr-TR" dirty="0" smtClean="0"/>
              <a:t>Olumsuz Düşünce Biçimleri</a:t>
            </a:r>
          </a:p>
          <a:p>
            <a:r>
              <a:rPr lang="tr-TR" dirty="0" smtClean="0"/>
              <a:t>Öğrencinin Ulaşamayacağı Hedef Belirlemesi</a:t>
            </a:r>
          </a:p>
          <a:p>
            <a:r>
              <a:rPr lang="tr-TR" dirty="0" smtClean="0"/>
              <a:t>Ailenin Ve Çevrenin Beklentilerinin Yüksek Olması</a:t>
            </a:r>
          </a:p>
          <a:p>
            <a:r>
              <a:rPr lang="tr-TR" dirty="0" smtClean="0"/>
              <a:t>Ailenin Öğrenciyi Başkalarıyla Kıyaslaması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tr-TR" sz="5500" b="1" dirty="0" smtClean="0"/>
              <a:t>SINAV KAYGISI</a:t>
            </a:r>
            <a:br>
              <a:rPr lang="tr-TR" sz="5500" b="1" dirty="0" smtClean="0"/>
            </a:br>
            <a:r>
              <a:rPr lang="tr-TR" sz="5500" b="1" dirty="0" smtClean="0"/>
              <a:t/>
            </a:r>
            <a:br>
              <a:rPr lang="tr-TR" sz="5500" b="1" dirty="0" smtClean="0"/>
            </a:br>
            <a:r>
              <a:rPr lang="tr-TR" sz="5500" b="1" dirty="0" smtClean="0"/>
              <a:t> İLE </a:t>
            </a:r>
            <a:br>
              <a:rPr lang="tr-TR" sz="5500" b="1" dirty="0" smtClean="0"/>
            </a:br>
            <a:r>
              <a:rPr lang="tr-TR" sz="5500" b="1" dirty="0" smtClean="0"/>
              <a:t/>
            </a:r>
            <a:br>
              <a:rPr lang="tr-TR" sz="5500" b="1" dirty="0" smtClean="0"/>
            </a:br>
            <a:r>
              <a:rPr lang="tr-TR" sz="5500" b="1" dirty="0" smtClean="0"/>
              <a:t>BAŞ ETME YOLLARI</a:t>
            </a:r>
            <a:endParaRPr lang="tr-TR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SINAVA İYİ HAZIRLANMAK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Planlı Ve Programlı Biçimde Hazırlan</a:t>
            </a:r>
          </a:p>
          <a:p>
            <a:pPr>
              <a:buNone/>
            </a:pPr>
            <a:r>
              <a:rPr lang="tr-TR" dirty="0" smtClean="0"/>
              <a:t>Konuları Tekrar Et</a:t>
            </a:r>
          </a:p>
          <a:p>
            <a:pPr>
              <a:buNone/>
            </a:pPr>
            <a:r>
              <a:rPr lang="tr-TR" dirty="0" smtClean="0"/>
              <a:t>Bol Soru Çöz </a:t>
            </a:r>
          </a:p>
          <a:p>
            <a:pPr>
              <a:buNone/>
            </a:pPr>
            <a:r>
              <a:rPr lang="tr-TR" dirty="0" smtClean="0"/>
              <a:t>Eksiklerini Gider</a:t>
            </a:r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AYRICA SINAV ÖNCESİ </a:t>
            </a:r>
          </a:p>
          <a:p>
            <a:pPr>
              <a:buNone/>
            </a:pPr>
            <a:r>
              <a:rPr lang="tr-TR" dirty="0" smtClean="0"/>
              <a:t>Yeterince Dinlen</a:t>
            </a:r>
          </a:p>
          <a:p>
            <a:pPr>
              <a:buNone/>
            </a:pPr>
            <a:r>
              <a:rPr lang="tr-TR" dirty="0" smtClean="0"/>
              <a:t>Dengeli  Beslen </a:t>
            </a:r>
          </a:p>
          <a:p>
            <a:pPr>
              <a:buNone/>
            </a:pPr>
            <a:r>
              <a:rPr lang="tr-TR" dirty="0" smtClean="0"/>
              <a:t>Uykunu Tam Al</a:t>
            </a:r>
          </a:p>
          <a:p>
            <a:pPr>
              <a:buNone/>
            </a:pPr>
            <a:r>
              <a:rPr lang="tr-TR" dirty="0" smtClean="0"/>
              <a:t>Olumlu Düşün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/>
          <a:lstStyle/>
          <a:p>
            <a:r>
              <a:rPr lang="tr-TR" b="1" dirty="0" smtClean="0"/>
              <a:t>SINAV ANINDA KAYGIYI ÖNLEMEK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3600" dirty="0" smtClean="0"/>
              <a:t>İstediğiniz Testten Başlayın. Stratejinize Uygun Hareket Edin (Kesinlikle Farklı Bir Strateji Denemeyiniz.)</a:t>
            </a:r>
          </a:p>
          <a:p>
            <a:pPr>
              <a:buNone/>
            </a:pPr>
            <a:endParaRPr lang="tr-TR" sz="3600" dirty="0" smtClean="0"/>
          </a:p>
          <a:p>
            <a:pPr>
              <a:buNone/>
            </a:pPr>
            <a:r>
              <a:rPr lang="tr-TR" sz="3600" dirty="0" smtClean="0"/>
              <a:t> 		Yapamayacağınız Zor  Soruların Olabileceğini Unutmayın Ve Moralinizi Bozmayın.</a:t>
            </a:r>
          </a:p>
          <a:p>
            <a:pPr>
              <a:buNone/>
            </a:pPr>
            <a:endParaRPr lang="tr-TR" sz="3600" dirty="0" smtClean="0"/>
          </a:p>
          <a:p>
            <a:pPr>
              <a:buNone/>
            </a:pPr>
            <a:r>
              <a:rPr lang="tr-TR" sz="3600" dirty="0" smtClean="0"/>
              <a:t>		Herhangi Bir Soru İle İnatlaşarak Zaman Kaybetmeyin. Bir Soruya Fazla Zaman Harcamayın.</a:t>
            </a:r>
          </a:p>
          <a:p>
            <a:pPr>
              <a:buNone/>
            </a:pPr>
            <a:endParaRPr lang="tr-TR" sz="3600" dirty="0" smtClean="0"/>
          </a:p>
          <a:p>
            <a:pPr>
              <a:buNone/>
            </a:pPr>
            <a:r>
              <a:rPr lang="tr-TR" sz="3600" dirty="0" smtClean="0"/>
              <a:t>		Kısa Mola Vererek Derin Nefes Alıp Gevşeyin.</a:t>
            </a:r>
          </a:p>
          <a:p>
            <a:pPr>
              <a:buNone/>
            </a:pPr>
            <a:endParaRPr lang="tr-TR" sz="3600" dirty="0" smtClean="0"/>
          </a:p>
          <a:p>
            <a:pPr>
              <a:buNone/>
            </a:pPr>
            <a:r>
              <a:rPr lang="tr-TR" sz="3600" dirty="0" smtClean="0"/>
              <a:t>		Öğrencileri Gözlemlemeyin, Onların Ne Yaptıklarıyla İlgili Bir Şey Düşünmeyin.</a:t>
            </a:r>
            <a:endParaRPr lang="tr-T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348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Ofis Teması</vt:lpstr>
      <vt:lpstr>SINAV KAYGISI  VE  BAŞ ETME YOLLARI</vt:lpstr>
      <vt:lpstr>SINAV KAYGISI</vt:lpstr>
      <vt:lpstr>“KAYGI”   GEREKLİ MİDİR?</vt:lpstr>
      <vt:lpstr>PowerPoint Presentation</vt:lpstr>
      <vt:lpstr>SINAV KAYGISINDA YAŞANAN BELİRTİLER</vt:lpstr>
      <vt:lpstr>SINAV KAYGISININ BAŞLICA NEDENLERİ</vt:lpstr>
      <vt:lpstr>SINAV KAYGISI   İLE   BAŞ ETME YOLLARI</vt:lpstr>
      <vt:lpstr>SINAVA İYİ HAZIRLANMAK</vt:lpstr>
      <vt:lpstr>SINAV ANINDA KAYGIYI ÖNLEMEK </vt:lpstr>
      <vt:lpstr>“SINAV”   SİZİN İÇİN NE ANLAMA   GELİYOR?</vt:lpstr>
      <vt:lpstr>OLUMSUZ DÜŞÜNCELER YERİNE SAĞLIKLI DÜŞÜNCELER OLUŞTURMA</vt:lpstr>
      <vt:lpstr>NEFES ALMA EGZERSİZİ</vt:lpstr>
      <vt:lpstr>GEVŞEME EGZERSİZLERİ</vt:lpstr>
      <vt:lpstr>ZİHİNDE CANLANDIRMA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KAYGISI  VE  BAŞ ETME YOLLARI</dc:title>
  <dc:creator>DELL</dc:creator>
  <cp:lastModifiedBy>mehmet koyuncu</cp:lastModifiedBy>
  <cp:revision>23</cp:revision>
  <dcterms:created xsi:type="dcterms:W3CDTF">2019-05-21T07:06:56Z</dcterms:created>
  <dcterms:modified xsi:type="dcterms:W3CDTF">2021-09-19T07:44:50Z</dcterms:modified>
</cp:coreProperties>
</file>